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8586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E21C8F4-1254-49E6-BF8C-FCC55FE07FD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794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C8F4-1254-49E6-BF8C-FCC55FE07FD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1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C8F4-1254-49E6-BF8C-FCC55FE07FD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5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C8F4-1254-49E6-BF8C-FCC55FE07FD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9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21C8F4-1254-49E6-BF8C-FCC55FE07FD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151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C8F4-1254-49E6-BF8C-FCC55FE07FD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72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C8F4-1254-49E6-BF8C-FCC55FE07FD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0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C8F4-1254-49E6-BF8C-FCC55FE07FD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9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C8F4-1254-49E6-BF8C-FCC55FE07FD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70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21C8F4-1254-49E6-BF8C-FCC55FE07FD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0286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21C8F4-1254-49E6-BF8C-FCC55FE07FD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173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E21C8F4-1254-49E6-BF8C-FCC55FE07FD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2185EF6-384B-40EA-AD4C-B42A504479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737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nikoutasi@gmail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1429555"/>
            <a:ext cx="9071240" cy="2047741"/>
          </a:xfrm>
        </p:spPr>
        <p:txBody>
          <a:bodyPr/>
          <a:lstStyle/>
          <a:p>
            <a:r>
              <a:rPr lang="sr-Latn-RS" dirty="0" smtClean="0"/>
              <a:t>MAĐARSKI JEZIK –POČETNI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9098" y="3335629"/>
            <a:ext cx="9852339" cy="234395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r-Latn-RS" sz="2800" b="1" dirty="0" smtClean="0"/>
              <a:t>(izborni predmet) </a:t>
            </a:r>
            <a:endParaRPr lang="en-US" sz="2800" b="1" dirty="0" smtClean="0"/>
          </a:p>
          <a:p>
            <a:pPr algn="ctr">
              <a:lnSpc>
                <a:spcPct val="150000"/>
              </a:lnSpc>
            </a:pPr>
            <a:r>
              <a:rPr lang="en-US" sz="2800" b="1" dirty="0" smtClean="0"/>
              <a:t>2021</a:t>
            </a:r>
            <a:r>
              <a:rPr lang="hu-HU" sz="2800" b="1" dirty="0" smtClean="0"/>
              <a:t>/202</a:t>
            </a:r>
            <a:r>
              <a:rPr lang="en-US" sz="2800" b="1" dirty="0" smtClean="0"/>
              <a:t>2</a:t>
            </a:r>
            <a:endParaRPr lang="sr-Latn-RS" sz="28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685868"/>
                </a:solidFill>
              </a:rPr>
              <a:t>NASTAVNIK:</a:t>
            </a:r>
            <a:r>
              <a:rPr lang="sr-Latn-RS" sz="2800" b="1" dirty="0" smtClean="0"/>
              <a:t> </a:t>
            </a:r>
            <a:r>
              <a:rPr lang="sr-Latn-RS" sz="2800" b="1" dirty="0" smtClean="0">
                <a:solidFill>
                  <a:srgbClr val="C00000"/>
                </a:solidFill>
              </a:rPr>
              <a:t>PROF. DR ANIKO UTAŠI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</a:rPr>
              <a:t>KAKO ĆEMO SE PREDSTAVITI?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00B050"/>
                </a:solidFill>
              </a:rPr>
              <a:t>NAGY ANNA VAGYOK.</a:t>
            </a:r>
          </a:p>
          <a:p>
            <a:pPr algn="ctr">
              <a:lnSpc>
                <a:spcPct val="150000"/>
              </a:lnSpc>
            </a:pPr>
            <a:r>
              <a:rPr lang="sr-Latn-RS" sz="2800" b="1" i="1" dirty="0" smtClean="0">
                <a:solidFill>
                  <a:srgbClr val="0070C0"/>
                </a:solidFill>
              </a:rPr>
              <a:t>KOVÁCS ISTVÁN VAGYOK.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00B050"/>
                </a:solidFill>
              </a:rPr>
              <a:t>ÖRVENDEK.</a:t>
            </a:r>
          </a:p>
          <a:p>
            <a:pPr algn="ctr">
              <a:lnSpc>
                <a:spcPct val="150000"/>
              </a:lnSpc>
            </a:pPr>
            <a:r>
              <a:rPr lang="sr-Latn-RS" sz="2800" b="1" i="1" dirty="0" smtClean="0">
                <a:solidFill>
                  <a:srgbClr val="0070C0"/>
                </a:solidFill>
              </a:rPr>
              <a:t>ÉN IS.</a:t>
            </a:r>
          </a:p>
          <a:p>
            <a:pPr algn="ctr">
              <a:lnSpc>
                <a:spcPct val="150000"/>
              </a:lnSpc>
            </a:pPr>
            <a:endParaRPr lang="en-US" sz="2800" b="1" dirty="0"/>
          </a:p>
        </p:txBody>
      </p:sp>
      <p:pic>
        <p:nvPicPr>
          <p:cNvPr id="5" name="Content Placeholder 4" descr="Резултат слика за BEMUTATKOZÁS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9386" y="2171700"/>
            <a:ext cx="5449627" cy="3363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8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LIČNE ZAMENICE; GLAGOL BITI; ODREĐENI ČLAN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7583" y="2171700"/>
            <a:ext cx="4711803" cy="422909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hu-HU" sz="2000" b="1" dirty="0" smtClean="0">
                <a:solidFill>
                  <a:srgbClr val="FF0000"/>
                </a:solidFill>
              </a:rPr>
              <a:t>ÉN</a:t>
            </a:r>
            <a:r>
              <a:rPr lang="hu-HU" sz="2000" b="1" dirty="0" smtClean="0"/>
              <a:t> </a:t>
            </a:r>
            <a:r>
              <a:rPr lang="hu-HU" sz="2000" b="1" i="1" dirty="0" smtClean="0">
                <a:solidFill>
                  <a:srgbClr val="00B050"/>
                </a:solidFill>
              </a:rPr>
              <a:t>VAGYOK</a:t>
            </a:r>
          </a:p>
          <a:p>
            <a:pPr algn="just">
              <a:lnSpc>
                <a:spcPct val="150000"/>
              </a:lnSpc>
            </a:pPr>
            <a:r>
              <a:rPr lang="hu-HU" sz="2000" b="1" dirty="0" smtClean="0">
                <a:solidFill>
                  <a:srgbClr val="FF0000"/>
                </a:solidFill>
              </a:rPr>
              <a:t>TE</a:t>
            </a:r>
            <a:r>
              <a:rPr lang="hu-HU" sz="2000" b="1" dirty="0" smtClean="0"/>
              <a:t> </a:t>
            </a:r>
            <a:r>
              <a:rPr lang="hu-HU" sz="2000" b="1" i="1" dirty="0" smtClean="0">
                <a:solidFill>
                  <a:srgbClr val="00B050"/>
                </a:solidFill>
              </a:rPr>
              <a:t>VAGY</a:t>
            </a:r>
          </a:p>
          <a:p>
            <a:pPr algn="just">
              <a:lnSpc>
                <a:spcPct val="150000"/>
              </a:lnSpc>
            </a:pPr>
            <a:r>
              <a:rPr lang="hu-HU" sz="2000" b="1" dirty="0" smtClean="0">
                <a:solidFill>
                  <a:srgbClr val="FF0000"/>
                </a:solidFill>
              </a:rPr>
              <a:t>Ő </a:t>
            </a:r>
            <a:r>
              <a:rPr lang="hu-HU" sz="2000" b="1" i="1" dirty="0" smtClean="0">
                <a:solidFill>
                  <a:srgbClr val="00B050"/>
                </a:solidFill>
              </a:rPr>
              <a:t>VAN</a:t>
            </a:r>
            <a:endParaRPr lang="hu-HU" sz="2000" b="1" dirty="0"/>
          </a:p>
          <a:p>
            <a:pPr algn="just">
              <a:lnSpc>
                <a:spcPct val="150000"/>
              </a:lnSpc>
            </a:pPr>
            <a:r>
              <a:rPr lang="hu-HU" sz="2000" b="1" dirty="0" smtClean="0">
                <a:solidFill>
                  <a:srgbClr val="FF0000"/>
                </a:solidFill>
              </a:rPr>
              <a:t>MI </a:t>
            </a:r>
            <a:r>
              <a:rPr lang="hu-HU" sz="2000" b="1" i="1" dirty="0" smtClean="0">
                <a:solidFill>
                  <a:srgbClr val="00B050"/>
                </a:solidFill>
              </a:rPr>
              <a:t>VAGYUNK</a:t>
            </a:r>
          </a:p>
          <a:p>
            <a:pPr algn="just">
              <a:lnSpc>
                <a:spcPct val="150000"/>
              </a:lnSpc>
            </a:pPr>
            <a:r>
              <a:rPr lang="hu-HU" sz="2000" b="1" dirty="0" smtClean="0">
                <a:solidFill>
                  <a:srgbClr val="FF0000"/>
                </a:solidFill>
              </a:rPr>
              <a:t>TI </a:t>
            </a:r>
            <a:r>
              <a:rPr lang="hu-HU" sz="2000" b="1" i="1" dirty="0" smtClean="0">
                <a:solidFill>
                  <a:srgbClr val="00B050"/>
                </a:solidFill>
              </a:rPr>
              <a:t>VAGYTOK</a:t>
            </a:r>
          </a:p>
          <a:p>
            <a:pPr algn="just">
              <a:lnSpc>
                <a:spcPct val="150000"/>
              </a:lnSpc>
            </a:pPr>
            <a:r>
              <a:rPr lang="hu-HU" sz="2000" b="1" dirty="0" smtClean="0">
                <a:solidFill>
                  <a:srgbClr val="FF0000"/>
                </a:solidFill>
              </a:rPr>
              <a:t>ŐK</a:t>
            </a:r>
            <a:r>
              <a:rPr lang="hu-HU" sz="2000" b="1" dirty="0" smtClean="0"/>
              <a:t> </a:t>
            </a:r>
            <a:r>
              <a:rPr lang="hu-HU" sz="2000" b="1" i="1" dirty="0" smtClean="0">
                <a:solidFill>
                  <a:srgbClr val="00B050"/>
                </a:solidFill>
              </a:rPr>
              <a:t>VANNAK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6552" y="2285999"/>
            <a:ext cx="6065949" cy="4114801"/>
          </a:xfrm>
        </p:spPr>
        <p:txBody>
          <a:bodyPr>
            <a:normAutofit/>
          </a:bodyPr>
          <a:lstStyle/>
          <a:p>
            <a:endParaRPr lang="hu-HU" sz="4400" dirty="0" smtClean="0">
              <a:solidFill>
                <a:srgbClr val="0070C0"/>
              </a:solidFill>
            </a:endParaRPr>
          </a:p>
          <a:p>
            <a:r>
              <a:rPr lang="hu-HU" sz="4400" dirty="0" smtClean="0">
                <a:solidFill>
                  <a:srgbClr val="0070C0"/>
                </a:solidFill>
              </a:rPr>
              <a:t>A      </a:t>
            </a:r>
            <a:r>
              <a:rPr lang="hu-HU" sz="4400" dirty="0" smtClean="0"/>
              <a:t>a</a:t>
            </a:r>
            <a:r>
              <a:rPr lang="hu-HU" sz="4400" dirty="0" smtClean="0">
                <a:solidFill>
                  <a:srgbClr val="0070C0"/>
                </a:solidFill>
              </a:rPr>
              <a:t> szék</a:t>
            </a:r>
          </a:p>
          <a:p>
            <a:endParaRPr lang="hu-HU" sz="4400" dirty="0" smtClean="0">
              <a:solidFill>
                <a:srgbClr val="0070C0"/>
              </a:solidFill>
            </a:endParaRPr>
          </a:p>
          <a:p>
            <a:r>
              <a:rPr lang="hu-HU" sz="4400" dirty="0" smtClean="0">
                <a:solidFill>
                  <a:srgbClr val="FF0000"/>
                </a:solidFill>
              </a:rPr>
              <a:t>AZ     </a:t>
            </a:r>
            <a:r>
              <a:rPr lang="hu-HU" sz="4400" dirty="0" smtClean="0"/>
              <a:t>az</a:t>
            </a:r>
            <a:r>
              <a:rPr lang="hu-HU" sz="4400" dirty="0" smtClean="0">
                <a:solidFill>
                  <a:srgbClr val="FF0000"/>
                </a:solidFill>
              </a:rPr>
              <a:t> asztal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BROJEVI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Резултат слика за számok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38" y="1635617"/>
            <a:ext cx="5537916" cy="42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254" y="1635617"/>
            <a:ext cx="5945746" cy="4231784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b="1" dirty="0" smtClean="0">
                <a:solidFill>
                  <a:srgbClr val="00B050"/>
                </a:solidFill>
              </a:rPr>
              <a:t>EGY           1</a:t>
            </a:r>
          </a:p>
          <a:p>
            <a:pPr algn="ctr"/>
            <a:r>
              <a:rPr lang="hu-HU" b="1" dirty="0" smtClean="0">
                <a:solidFill>
                  <a:srgbClr val="7030A0"/>
                </a:solidFill>
              </a:rPr>
              <a:t>KETTŐ    2</a:t>
            </a:r>
          </a:p>
          <a:p>
            <a:pPr algn="ctr"/>
            <a:r>
              <a:rPr lang="hu-HU" b="1" dirty="0" smtClean="0">
                <a:solidFill>
                  <a:srgbClr val="C00000"/>
                </a:solidFill>
              </a:rPr>
              <a:t>HÁROM    3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</a:rPr>
              <a:t>NÉGY    4</a:t>
            </a:r>
          </a:p>
          <a:p>
            <a:pPr algn="ctr"/>
            <a:r>
              <a:rPr lang="hu-HU" b="1" dirty="0" smtClean="0">
                <a:solidFill>
                  <a:srgbClr val="FF3300"/>
                </a:solidFill>
              </a:rPr>
              <a:t>ÖT    5</a:t>
            </a:r>
          </a:p>
          <a:p>
            <a:pPr algn="ctr"/>
            <a:r>
              <a:rPr lang="hu-HU" b="1" dirty="0" smtClean="0">
                <a:solidFill>
                  <a:srgbClr val="92D050"/>
                </a:solidFill>
              </a:rPr>
              <a:t>HAT   6</a:t>
            </a:r>
          </a:p>
          <a:p>
            <a:pPr algn="ctr"/>
            <a:r>
              <a:rPr lang="hu-HU" b="1" dirty="0" smtClean="0">
                <a:solidFill>
                  <a:srgbClr val="FFC000"/>
                </a:solidFill>
              </a:rPr>
              <a:t>HÉT   7</a:t>
            </a:r>
          </a:p>
          <a:p>
            <a:pPr algn="ctr"/>
            <a:r>
              <a:rPr lang="hu-HU" b="1" dirty="0" smtClean="0">
                <a:solidFill>
                  <a:srgbClr val="7030A0"/>
                </a:solidFill>
              </a:rPr>
              <a:t>NYOLC   8</a:t>
            </a:r>
          </a:p>
          <a:p>
            <a:pPr algn="ctr"/>
            <a:r>
              <a:rPr lang="hu-HU" b="1" dirty="0" smtClean="0">
                <a:solidFill>
                  <a:srgbClr val="00B0F0"/>
                </a:solidFill>
              </a:rPr>
              <a:t>KILENC   9</a:t>
            </a:r>
          </a:p>
          <a:p>
            <a:pPr algn="ctr"/>
            <a:r>
              <a:rPr lang="hu-HU" b="1" dirty="0" smtClean="0">
                <a:solidFill>
                  <a:srgbClr val="FF3399"/>
                </a:solidFill>
              </a:rPr>
              <a:t>TÍZ    10</a:t>
            </a:r>
            <a:endParaRPr lang="en-US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VOKABULAR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337" y="1841679"/>
            <a:ext cx="5615189" cy="402572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u-HU" sz="2800" b="1" dirty="0" smtClean="0"/>
              <a:t>JELA I PIĆA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rgbClr val="0070C0"/>
                </a:solidFill>
              </a:rPr>
              <a:t>PRIDEVI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rgbClr val="FF0000"/>
                </a:solidFill>
              </a:rPr>
              <a:t>BOJE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rgbClr val="00B050"/>
                </a:solidFill>
              </a:rPr>
              <a:t>ZANIMANJA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rgbClr val="FF3399"/>
                </a:solidFill>
              </a:rPr>
              <a:t>ČLANOVI PORODICE</a:t>
            </a:r>
            <a:endParaRPr lang="en-US" sz="2800" b="1" dirty="0">
              <a:solidFill>
                <a:srgbClr val="FF3399"/>
              </a:solidFill>
            </a:endParaRPr>
          </a:p>
        </p:txBody>
      </p:sp>
      <p:pic>
        <p:nvPicPr>
          <p:cNvPr id="5" name="Content Placeholder 4" descr="Сродна слика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4625" y="1931831"/>
            <a:ext cx="5014845" cy="38136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ight Arrow 3"/>
          <p:cNvSpPr/>
          <p:nvPr/>
        </p:nvSpPr>
        <p:spPr>
          <a:xfrm>
            <a:off x="4842456" y="1712890"/>
            <a:ext cx="2562896" cy="117197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dobostorta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62865" y="3198790"/>
            <a:ext cx="1622737" cy="1275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PIROS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185634" y="36696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5982" y="5274608"/>
            <a:ext cx="1648496" cy="156967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a</a:t>
            </a:r>
            <a:r>
              <a:rPr lang="hu-HU" sz="2400" b="1" dirty="0" smtClean="0">
                <a:solidFill>
                  <a:schemeClr val="bg1"/>
                </a:solidFill>
              </a:rPr>
              <a:t>nya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</a:rPr>
              <a:t>a</a:t>
            </a:r>
            <a:r>
              <a:rPr lang="hu-HU" sz="2400" b="1" dirty="0" smtClean="0">
                <a:solidFill>
                  <a:schemeClr val="bg1"/>
                </a:solidFill>
              </a:rPr>
              <a:t>pa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gyerek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708897" y="5487108"/>
            <a:ext cx="12025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</a:rPr>
              <a:t>RAZNE GOVORNE SITUACIJE; PREVOD TEKSTA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Резултат слика за ÉTTEREMBEN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854" y="2285998"/>
            <a:ext cx="5059921" cy="358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9774" y="2285999"/>
            <a:ext cx="6372225" cy="457200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r-Latn-RS" sz="2800" b="1" dirty="0" smtClean="0">
                <a:solidFill>
                  <a:schemeClr val="accent2">
                    <a:lumMod val="50000"/>
                  </a:schemeClr>
                </a:solidFill>
              </a:rPr>
              <a:t>U restoranu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r-Latn-RS" sz="2800" b="1" dirty="0" smtClean="0">
                <a:solidFill>
                  <a:schemeClr val="accent2">
                    <a:lumMod val="50000"/>
                  </a:schemeClr>
                </a:solidFill>
              </a:rPr>
              <a:t>U bifeu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r-Latn-RS" sz="2800" b="1" dirty="0" smtClean="0">
                <a:solidFill>
                  <a:schemeClr val="accent2">
                    <a:lumMod val="50000"/>
                  </a:schemeClr>
                </a:solidFill>
              </a:rPr>
              <a:t>U školi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r-Latn-RS" sz="2800" b="1" dirty="0" smtClean="0">
                <a:solidFill>
                  <a:schemeClr val="accent2">
                    <a:lumMod val="50000"/>
                  </a:schemeClr>
                </a:solidFill>
              </a:rPr>
              <a:t>Gde se ko/šta nalazi?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819772" y="2421228"/>
            <a:ext cx="2268159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84901" y="5318974"/>
            <a:ext cx="217653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HOL VAN?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84913" y="3309870"/>
            <a:ext cx="2408349" cy="12240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002060"/>
                </a:solidFill>
              </a:rPr>
              <a:t>a</a:t>
            </a:r>
            <a:r>
              <a:rPr lang="sr-Latn-RS" sz="2000" b="1" dirty="0" smtClean="0">
                <a:solidFill>
                  <a:srgbClr val="002060"/>
                </a:solidFill>
              </a:rPr>
              <a:t> büfében</a:t>
            </a:r>
          </a:p>
          <a:p>
            <a:pPr algn="ctr"/>
            <a:endParaRPr lang="hu-H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hu-HU" sz="2000" b="1" dirty="0">
                <a:solidFill>
                  <a:srgbClr val="002060"/>
                </a:solidFill>
              </a:rPr>
              <a:t>a</a:t>
            </a:r>
            <a:r>
              <a:rPr lang="hu-HU" sz="2000" b="1" dirty="0" smtClean="0">
                <a:solidFill>
                  <a:srgbClr val="002060"/>
                </a:solidFill>
              </a:rPr>
              <a:t>z iskolában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</a:rPr>
              <a:t>ROK ZA PRIJAVLJIVANJE: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8" y="1725769"/>
            <a:ext cx="11483662" cy="513223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r-Latn-RS" sz="3600" b="1" dirty="0" smtClean="0">
                <a:solidFill>
                  <a:srgbClr val="FF0000"/>
                </a:solidFill>
              </a:rPr>
              <a:t>30. JANUAR 20</a:t>
            </a:r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r>
              <a:rPr lang="hu-HU" sz="3600" b="1" dirty="0">
                <a:solidFill>
                  <a:srgbClr val="FF0000"/>
                </a:solidFill>
              </a:rPr>
              <a:t>2</a:t>
            </a:r>
            <a:r>
              <a:rPr lang="sr-Latn-RS" sz="3600" b="1" dirty="0" smtClean="0">
                <a:solidFill>
                  <a:srgbClr val="FF0000"/>
                </a:solidFill>
              </a:rPr>
              <a:t>. GODINE</a:t>
            </a:r>
          </a:p>
          <a:p>
            <a:pPr algn="ctr">
              <a:lnSpc>
                <a:spcPct val="150000"/>
              </a:lnSpc>
            </a:pPr>
            <a:r>
              <a:rPr lang="sr-Latn-RS" sz="3600" b="1" dirty="0" smtClean="0">
                <a:solidFill>
                  <a:srgbClr val="00B050"/>
                </a:solidFill>
              </a:rPr>
              <a:t>KOME?</a:t>
            </a:r>
          </a:p>
          <a:p>
            <a:pPr algn="ctr">
              <a:lnSpc>
                <a:spcPct val="150000"/>
              </a:lnSpc>
            </a:pPr>
            <a:r>
              <a:rPr lang="sr-Latn-RS" sz="3600" b="1" dirty="0" smtClean="0"/>
              <a:t>PROFESORKA </a:t>
            </a:r>
            <a:r>
              <a:rPr lang="sr-Latn-RS" sz="3600" b="1" dirty="0" smtClean="0">
                <a:solidFill>
                  <a:srgbClr val="0070C0"/>
                </a:solidFill>
              </a:rPr>
              <a:t>ANIKO UTAŠI </a:t>
            </a:r>
            <a:r>
              <a:rPr lang="sr-Latn-RS" sz="3600" b="1" dirty="0" smtClean="0"/>
              <a:t>(KABINET </a:t>
            </a:r>
            <a:r>
              <a:rPr lang="sr-Latn-RS" sz="3600" b="1" dirty="0"/>
              <a:t>2</a:t>
            </a:r>
            <a:r>
              <a:rPr lang="sr-Latn-RS" sz="3600" b="1" dirty="0" smtClean="0"/>
              <a:t>, DRUGI SPRAT, VIDETI RASPORED KONSULTACIJA</a:t>
            </a:r>
            <a:r>
              <a:rPr lang="en-US" sz="3600" b="1" dirty="0" smtClean="0"/>
              <a:t>!)</a:t>
            </a:r>
            <a:endParaRPr lang="sr-Latn-RS" sz="3600" b="1" dirty="0" smtClean="0"/>
          </a:p>
          <a:p>
            <a:pPr algn="ctr">
              <a:lnSpc>
                <a:spcPct val="150000"/>
              </a:lnSpc>
            </a:pPr>
            <a:r>
              <a:rPr lang="sr-Latn-RS" sz="3600" b="1" dirty="0" smtClean="0"/>
              <a:t>ILI: </a:t>
            </a:r>
            <a:r>
              <a:rPr lang="sr-Latn-RS" sz="3600" b="1" dirty="0" smtClean="0">
                <a:solidFill>
                  <a:srgbClr val="0070C0"/>
                </a:solidFill>
                <a:hlinkClick r:id="rId2"/>
              </a:rPr>
              <a:t>anikoutasi</a:t>
            </a:r>
            <a:r>
              <a:rPr lang="en-US" sz="3600" b="1" dirty="0" smtClean="0">
                <a:solidFill>
                  <a:srgbClr val="0070C0"/>
                </a:solidFill>
                <a:hlinkClick r:id="rId2"/>
              </a:rPr>
              <a:t>@gmail.com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555346" y="3447514"/>
            <a:ext cx="484632" cy="7115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HVALA NA PA</a:t>
            </a:r>
            <a:r>
              <a:rPr lang="sr-Latn-RS" b="1" dirty="0" smtClean="0">
                <a:solidFill>
                  <a:srgbClr val="0070C0"/>
                </a:solidFill>
              </a:rPr>
              <a:t>ŽNJI!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4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u-HU" sz="4400" b="1" dirty="0" smtClean="0">
                <a:solidFill>
                  <a:srgbClr val="00B050"/>
                </a:solidFill>
              </a:rPr>
              <a:t>KÖSZÖNÖM A FIGYELMET!</a:t>
            </a:r>
          </a:p>
          <a:p>
            <a:pPr marL="0" indent="0" algn="ctr">
              <a:buNone/>
            </a:pPr>
            <a:r>
              <a:rPr lang="hu-HU" sz="4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</a:rPr>
              <a:t>MAĐARSKI JEZIK – POČETNI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sr-Latn-RS" sz="2800" b="1" dirty="0" smtClean="0"/>
              <a:t>POSEBAN, FAKULTATIVAN PREDMET PO IZBORU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0070C0"/>
                </a:solidFill>
              </a:rPr>
              <a:t>ESPB BODOVI</a:t>
            </a:r>
            <a:r>
              <a:rPr lang="sr-Latn-RS" sz="2800" b="1" dirty="0" smtClean="0"/>
              <a:t>: </a:t>
            </a:r>
            <a:r>
              <a:rPr lang="sr-Latn-RS" sz="2800" b="1" dirty="0" smtClean="0">
                <a:solidFill>
                  <a:srgbClr val="FF0000"/>
                </a:solidFill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00B050"/>
                </a:solidFill>
              </a:rPr>
              <a:t>PODATAK O POLOŽENOM PREDMETU ULAZI U DODATAK DIPLOME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FF0000"/>
                </a:solidFill>
              </a:rPr>
              <a:t>KAD?</a:t>
            </a:r>
            <a:r>
              <a:rPr lang="sr-Latn-RS" sz="2800" b="1" dirty="0" smtClean="0"/>
              <a:t> PRVA GODINA, II SEMESTAR</a:t>
            </a:r>
          </a:p>
          <a:p>
            <a:pPr algn="ctr">
              <a:lnSpc>
                <a:spcPct val="150000"/>
              </a:lnSpc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391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</a:rPr>
              <a:t>CILJ PREDMETA: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sr-Latn-RS" sz="2800" b="1" dirty="0" smtClean="0"/>
              <a:t>USLOV: </a:t>
            </a:r>
            <a:r>
              <a:rPr lang="sr-Latn-RS" sz="2800" b="1" dirty="0" smtClean="0">
                <a:solidFill>
                  <a:srgbClr val="FF0000"/>
                </a:solidFill>
              </a:rPr>
              <a:t>NEMA</a:t>
            </a:r>
            <a:r>
              <a:rPr lang="sr-Latn-RS" sz="2800" b="1" dirty="0" smtClean="0"/>
              <a:t>, NIJE POTREBNO PREDZNANJE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/>
              <a:t>POČETNI KURS JEZIKA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0070C0"/>
                </a:solidFill>
              </a:rPr>
              <a:t>CILJ </a:t>
            </a:r>
            <a:r>
              <a:rPr lang="sr-Latn-RS" sz="2800" b="1" dirty="0" smtClean="0"/>
              <a:t>JE DA SE STUDENTI UPOZNAJU SA OSNOVAMA </a:t>
            </a:r>
            <a:r>
              <a:rPr lang="sr-Latn-RS" sz="2800" b="1" dirty="0" smtClean="0">
                <a:solidFill>
                  <a:srgbClr val="00B050"/>
                </a:solidFill>
              </a:rPr>
              <a:t>MAĐARSKOG JEZIKA </a:t>
            </a:r>
            <a:r>
              <a:rPr lang="sr-Latn-RS" sz="2800" b="1" dirty="0" smtClean="0"/>
              <a:t>I DA STEKNU OSNOVNO ZNANJE IZ STANDARDNOG </a:t>
            </a:r>
            <a:r>
              <a:rPr lang="sr-Latn-RS" sz="2800" b="1" dirty="0" smtClean="0">
                <a:solidFill>
                  <a:srgbClr val="00B050"/>
                </a:solidFill>
              </a:rPr>
              <a:t>MAĐARSKOG JEZIKA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</a:rPr>
              <a:t>STRUKTURA PREDMETA: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r-Latn-RS" sz="2800" b="1" dirty="0" smtClean="0"/>
              <a:t>NASTAVA SE SASTOJI OD </a:t>
            </a:r>
            <a:r>
              <a:rPr lang="sr-Latn-RS" sz="2800" b="1" dirty="0" smtClean="0">
                <a:solidFill>
                  <a:srgbClr val="0070C0"/>
                </a:solidFill>
              </a:rPr>
              <a:t>VEŽBI</a:t>
            </a:r>
            <a:r>
              <a:rPr lang="sr-Latn-RS" sz="2800" b="1" dirty="0" smtClean="0"/>
              <a:t>: </a:t>
            </a:r>
            <a:r>
              <a:rPr lang="sr-Latn-RS" sz="2800" b="1" dirty="0" smtClean="0">
                <a:solidFill>
                  <a:srgbClr val="FF0000"/>
                </a:solidFill>
              </a:rPr>
              <a:t>0+2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/>
              <a:t>TOKOM </a:t>
            </a:r>
            <a:r>
              <a:rPr lang="sr-Latn-RS" sz="2800" b="1" dirty="0" smtClean="0">
                <a:solidFill>
                  <a:srgbClr val="0070C0"/>
                </a:solidFill>
              </a:rPr>
              <a:t>VEŽBI</a:t>
            </a:r>
            <a:r>
              <a:rPr lang="sr-Latn-RS" sz="2800" b="1" dirty="0" smtClean="0"/>
              <a:t> STUDENT SAVLADAVA GRAMATIČKO I LEKSIČKO ZNANJE KROZ SVAKODNEVNU GOVORNU SITUACIJU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04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</a:rPr>
              <a:t>OCENJIVANJE: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r-Latn-RS" sz="2400" b="1" dirty="0" smtClean="0">
                <a:solidFill>
                  <a:srgbClr val="00B050"/>
                </a:solidFill>
              </a:rPr>
              <a:t>OCENA ZNANJA</a:t>
            </a:r>
            <a:r>
              <a:rPr lang="sr-Latn-RS" sz="2400" b="1" dirty="0" smtClean="0"/>
              <a:t> (MAKSIMALNI BROJ POENA): </a:t>
            </a:r>
            <a:r>
              <a:rPr lang="sr-Latn-RS" sz="2400" b="1" dirty="0" smtClean="0">
                <a:solidFill>
                  <a:srgbClr val="FF0000"/>
                </a:solidFill>
              </a:rPr>
              <a:t>100</a:t>
            </a:r>
          </a:p>
          <a:p>
            <a:pPr algn="ctr">
              <a:lnSpc>
                <a:spcPct val="150000"/>
              </a:lnSpc>
            </a:pPr>
            <a:r>
              <a:rPr lang="sr-Latn-RS" sz="2400" b="1" dirty="0" smtClean="0">
                <a:solidFill>
                  <a:srgbClr val="00B050"/>
                </a:solidFill>
              </a:rPr>
              <a:t>PREDISPITNI POENI:</a:t>
            </a:r>
          </a:p>
          <a:p>
            <a:pPr algn="ctr">
              <a:lnSpc>
                <a:spcPct val="150000"/>
              </a:lnSpc>
            </a:pPr>
            <a:r>
              <a:rPr lang="sr-Latn-RS" sz="2400" b="1" dirty="0" smtClean="0"/>
              <a:t>PRAKTIČNA NASTAVA: </a:t>
            </a:r>
            <a:r>
              <a:rPr lang="sr-Latn-RS" sz="2400" b="1" dirty="0" smtClean="0">
                <a:solidFill>
                  <a:srgbClr val="0070C0"/>
                </a:solidFill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sr-Latn-RS" sz="2400" b="1" dirty="0" smtClean="0"/>
              <a:t>KOLOKVIJUMI: </a:t>
            </a:r>
            <a:r>
              <a:rPr lang="sr-Latn-RS" sz="2400" b="1" dirty="0" smtClean="0">
                <a:solidFill>
                  <a:srgbClr val="0070C0"/>
                </a:solidFill>
              </a:rPr>
              <a:t>50</a:t>
            </a:r>
            <a:r>
              <a:rPr lang="sr-Latn-RS" sz="2400" b="1" dirty="0" smtClean="0"/>
              <a:t> (25+25)</a:t>
            </a:r>
          </a:p>
          <a:p>
            <a:pPr algn="ctr">
              <a:lnSpc>
                <a:spcPct val="150000"/>
              </a:lnSpc>
            </a:pPr>
            <a:r>
              <a:rPr lang="sr-Latn-RS" sz="2400" b="1" dirty="0" smtClean="0"/>
              <a:t>PISMENI ISPIT: </a:t>
            </a:r>
            <a:r>
              <a:rPr lang="sr-Latn-RS" sz="2400" b="1" dirty="0" smtClean="0">
                <a:solidFill>
                  <a:srgbClr val="0070C0"/>
                </a:solidFill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sr-Latn-RS" sz="2400" b="1" dirty="0" smtClean="0"/>
              <a:t>USMENI ISPIT: </a:t>
            </a:r>
            <a:r>
              <a:rPr lang="sr-Latn-RS" sz="2400" b="1" dirty="0" smtClean="0">
                <a:solidFill>
                  <a:srgbClr val="0070C0"/>
                </a:solidFill>
              </a:rPr>
              <a:t>20</a:t>
            </a:r>
          </a:p>
          <a:p>
            <a:pPr algn="ctr">
              <a:lnSpc>
                <a:spcPct val="150000"/>
              </a:lnSpc>
            </a:pPr>
            <a:endParaRPr lang="sr-Latn-RS" sz="2400" b="1" dirty="0" smtClean="0"/>
          </a:p>
          <a:p>
            <a:pPr algn="ctr">
              <a:lnSpc>
                <a:spcPct val="15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864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4471115" cy="1371600"/>
          </a:xfrm>
        </p:spPr>
        <p:txBody>
          <a:bodyPr>
            <a:normAutofit/>
          </a:bodyPr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</a:rPr>
              <a:t>PRIMERI IZ GRADIVA: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0070C0"/>
                </a:solidFill>
              </a:rPr>
              <a:t>A</a:t>
            </a:r>
            <a:r>
              <a:rPr lang="sr-Latn-RS" sz="2800" b="1" dirty="0" smtClean="0">
                <a:solidFill>
                  <a:srgbClr val="FF0000"/>
                </a:solidFill>
              </a:rPr>
              <a:t>BE</a:t>
            </a:r>
            <a:r>
              <a:rPr lang="sr-Latn-RS" sz="2800" b="1" dirty="0" smtClean="0">
                <a:solidFill>
                  <a:srgbClr val="00B050"/>
                </a:solidFill>
              </a:rPr>
              <a:t>CE</a:t>
            </a:r>
            <a:r>
              <a:rPr lang="sr-Latn-RS" sz="2800" b="1" dirty="0" smtClean="0"/>
              <a:t>DA </a:t>
            </a:r>
            <a:r>
              <a:rPr lang="sr-Latn-RS" sz="2800" b="1" dirty="0" smtClean="0">
                <a:solidFill>
                  <a:srgbClr val="00B050"/>
                </a:solidFill>
              </a:rPr>
              <a:t>MAĐARSKOG JEZIKA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0070C0"/>
                </a:solidFill>
              </a:rPr>
              <a:t>SAMOGLASNICI </a:t>
            </a:r>
            <a:r>
              <a:rPr lang="sr-Latn-RS" sz="2800" b="1" dirty="0" smtClean="0"/>
              <a:t>SUGLASNICI</a:t>
            </a:r>
          </a:p>
          <a:p>
            <a:pPr algn="ctr">
              <a:lnSpc>
                <a:spcPct val="150000"/>
              </a:lnSpc>
            </a:pPr>
            <a:r>
              <a:rPr lang="sr-Latn-RS" sz="2800" b="1" dirty="0" smtClean="0">
                <a:solidFill>
                  <a:srgbClr val="FF0000"/>
                </a:solidFill>
              </a:rPr>
              <a:t>IZGOVOR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BC-magyar-new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59" y="206063"/>
            <a:ext cx="4404575" cy="6413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3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</a:rPr>
              <a:t>KAKO ĆEMO SE POZDRAVITI?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41679"/>
            <a:ext cx="9601200" cy="466215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hu-HU" sz="2800" b="1" dirty="0" smtClean="0"/>
              <a:t>JÓ REGGELT!</a:t>
            </a:r>
            <a:r>
              <a:rPr lang="en-US" sz="2800" b="1" dirty="0" smtClean="0"/>
              <a:t> </a:t>
            </a:r>
            <a:r>
              <a:rPr lang="sr-Latn-RS" sz="2800" b="1" dirty="0" smtClean="0">
                <a:solidFill>
                  <a:srgbClr val="00B050"/>
                </a:solidFill>
              </a:rPr>
              <a:t>(DOBRO JUTRO!)</a:t>
            </a:r>
            <a:endParaRPr lang="hu-HU" sz="2800" b="1" dirty="0" smtClean="0">
              <a:solidFill>
                <a:srgbClr val="00B05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rgbClr val="FF0000"/>
                </a:solidFill>
              </a:rPr>
              <a:t>SZIA! </a:t>
            </a:r>
            <a:r>
              <a:rPr lang="hu-HU" sz="2800" b="1" dirty="0" smtClean="0">
                <a:solidFill>
                  <a:schemeClr val="tx1"/>
                </a:solidFill>
              </a:rPr>
              <a:t>(ĆAO!)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rgbClr val="0070C0"/>
                </a:solidFill>
              </a:rPr>
              <a:t>JÓ NAPOT! </a:t>
            </a:r>
            <a:r>
              <a:rPr lang="hu-HU" sz="2800" b="1" dirty="0" smtClean="0">
                <a:solidFill>
                  <a:srgbClr val="FF0000"/>
                </a:solidFill>
              </a:rPr>
              <a:t>(DOBAR DAN!)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/>
              <a:t>JÓ ESTÉT! </a:t>
            </a:r>
            <a:r>
              <a:rPr lang="hu-HU" sz="2800" b="1" dirty="0" smtClean="0">
                <a:solidFill>
                  <a:srgbClr val="00B050"/>
                </a:solidFill>
              </a:rPr>
              <a:t>(DOBRO VEČE!)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rgbClr val="00B050"/>
                </a:solidFill>
              </a:rPr>
              <a:t>VISZONTLÁTÁSRA! </a:t>
            </a:r>
            <a:r>
              <a:rPr lang="hu-HU" sz="2800" b="1" dirty="0" smtClean="0">
                <a:solidFill>
                  <a:srgbClr val="FF0000"/>
                </a:solidFill>
              </a:rPr>
              <a:t>(DOVIĐENJA!)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rgbClr val="0070C0"/>
                </a:solidFill>
              </a:rPr>
              <a:t>JÓ ÉJSZAKÁT! </a:t>
            </a:r>
            <a:r>
              <a:rPr lang="hu-HU" sz="2800" b="1" dirty="0" smtClean="0">
                <a:solidFill>
                  <a:schemeClr val="tx1"/>
                </a:solidFill>
              </a:rPr>
              <a:t>(LAKU NOĆ!)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KAKO ĆEMO SE ZAHVALITI?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Резултат слика за kérem köszönöm bocsánat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3948" y="2171700"/>
            <a:ext cx="4687911" cy="38556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741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Latn-RS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sr-Latn-RS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r-Latn-RS" sz="5400" dirty="0" smtClean="0">
                <a:solidFill>
                  <a:srgbClr val="FF0000"/>
                </a:solidFill>
              </a:rPr>
              <a:t>HVALA!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</a:rPr>
              <a:t>KAKO ĆEMO SE IZVINITI?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Резултат слика за ELNÉZÉST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918952"/>
            <a:ext cx="4836017" cy="364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we got a badass over here - bocsánat  én kérek elnézést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8011" y="1803042"/>
            <a:ext cx="4478427" cy="4064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4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363</TotalTime>
  <Words>342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Franklin Gothic Book</vt:lpstr>
      <vt:lpstr>Wingdings</vt:lpstr>
      <vt:lpstr>Crop</vt:lpstr>
      <vt:lpstr>MAĐARSKI JEZIK –POČETNI</vt:lpstr>
      <vt:lpstr>MAĐARSKI JEZIK – POČETNI </vt:lpstr>
      <vt:lpstr>CILJ PREDMETA:</vt:lpstr>
      <vt:lpstr>STRUKTURA PREDMETA:</vt:lpstr>
      <vt:lpstr>OCENJIVANJE:</vt:lpstr>
      <vt:lpstr>PRIMERI IZ GRADIVA:</vt:lpstr>
      <vt:lpstr>KAKO ĆEMO SE POZDRAVITI?</vt:lpstr>
      <vt:lpstr>KAKO ĆEMO SE ZAHVALITI?</vt:lpstr>
      <vt:lpstr>KAKO ĆEMO SE IZVINITI?</vt:lpstr>
      <vt:lpstr>KAKO ĆEMO SE PREDSTAVITI?</vt:lpstr>
      <vt:lpstr>LIČNE ZAMENICE; GLAGOL BITI; ODREĐENI ČLAN</vt:lpstr>
      <vt:lpstr>BROJEVI</vt:lpstr>
      <vt:lpstr>VOKABULAR</vt:lpstr>
      <vt:lpstr>RAZNE GOVORNE SITUACIJE; PREVOD TEKSTA</vt:lpstr>
      <vt:lpstr>ROK ZA PRIJAVLJIVANJE: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2018-09-30T06:27:04Z</dcterms:created>
  <dcterms:modified xsi:type="dcterms:W3CDTF">2021-11-15T13:48:44Z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